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86" r:id="rId2"/>
    <p:sldId id="266" r:id="rId3"/>
    <p:sldId id="268" r:id="rId4"/>
    <p:sldId id="269" r:id="rId5"/>
    <p:sldId id="270" r:id="rId6"/>
    <p:sldId id="272" r:id="rId7"/>
    <p:sldId id="271" r:id="rId8"/>
    <p:sldId id="282" r:id="rId9"/>
    <p:sldId id="257" r:id="rId10"/>
    <p:sldId id="273" r:id="rId11"/>
    <p:sldId id="259" r:id="rId12"/>
    <p:sldId id="284" r:id="rId13"/>
    <p:sldId id="283" r:id="rId14"/>
    <p:sldId id="258" r:id="rId15"/>
    <p:sldId id="281" r:id="rId16"/>
    <p:sldId id="285" r:id="rId17"/>
    <p:sldId id="280" r:id="rId18"/>
    <p:sldId id="279" r:id="rId19"/>
    <p:sldId id="262" r:id="rId20"/>
    <p:sldId id="278" r:id="rId21"/>
    <p:sldId id="276" r:id="rId22"/>
    <p:sldId id="264" r:id="rId23"/>
    <p:sldId id="265" r:id="rId24"/>
    <p:sldId id="277" r:id="rId25"/>
  </p:sldIdLst>
  <p:sldSz cx="14630400" cy="8229600"/>
  <p:notesSz cx="8229600" cy="14630400"/>
  <p:embeddedFontLst>
    <p:embeddedFont>
      <p:font typeface="MuseoModerno Medium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ora" panose="020B0604020202020204" charset="0"/>
      <p:regular r:id="rId32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F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94610"/>
  </p:normalViewPr>
  <p:slideViewPr>
    <p:cSldViewPr snapToGrid="0" snapToObjects="1">
      <p:cViewPr varScale="1">
        <p:scale>
          <a:sx n="77" d="100"/>
          <a:sy n="77" d="100"/>
        </p:scale>
        <p:origin x="91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565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769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29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86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231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94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9409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70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207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53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018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2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04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81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0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23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2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6060"/>
            <a:ext cx="3925957" cy="58889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62154" y="4679367"/>
            <a:ext cx="8239538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Administração e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Gestão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: </a:t>
            </a:r>
            <a:r>
              <a:rPr lang="en-US" sz="4000" b="1" dirty="0" err="1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Conceitos</a:t>
            </a:r>
            <a:r>
              <a:rPr lang="en-US" sz="4000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Relações</a:t>
            </a:r>
            <a:endParaRPr lang="en-US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6411278" y="6334006"/>
            <a:ext cx="10060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Source Sans Pro Medium" pitchFamily="34" charset="0"/>
                <a:ea typeface="Source Sans Pro Medium" pitchFamily="34" charset="-122"/>
                <a:cs typeface="Source Sans Pro Medium" pitchFamily="34" charset="-120"/>
              </a:rPr>
              <a:t>TS</a:t>
            </a:r>
            <a:endParaRPr lang="en-US" sz="750" dirty="0"/>
          </a:p>
        </p:txBody>
      </p:sp>
      <p:sp>
        <p:nvSpPr>
          <p:cNvPr id="5" name="CaixaDeTexto 4"/>
          <p:cNvSpPr txBox="1"/>
          <p:nvPr/>
        </p:nvSpPr>
        <p:spPr>
          <a:xfrm>
            <a:off x="13005606" y="7724060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7" name="Text 0"/>
          <p:cNvSpPr/>
          <p:nvPr/>
        </p:nvSpPr>
        <p:spPr>
          <a:xfrm>
            <a:off x="5473919" y="1532277"/>
            <a:ext cx="8088054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5550"/>
              </a:lnSpc>
            </a:pPr>
            <a:r>
              <a:rPr lang="pt-PT" sz="3200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Unidade Curricular </a:t>
            </a:r>
          </a:p>
          <a:p>
            <a:pPr algn="ctr">
              <a:lnSpc>
                <a:spcPts val="5550"/>
              </a:lnSpc>
            </a:pPr>
            <a:r>
              <a:rPr lang="pt-PT" sz="3200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Gestão </a:t>
            </a:r>
            <a:r>
              <a:rPr lang="pt-PT" sz="3200" b="1" dirty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Cultura </a:t>
            </a:r>
            <a:r>
              <a:rPr lang="pt-PT" sz="3200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Organizacional</a:t>
            </a:r>
            <a:endParaRPr lang="en-US" sz="3200" b="1" dirty="0" smtClean="0">
              <a:solidFill>
                <a:schemeClr val="accent3">
                  <a:lumMod val="50000"/>
                </a:schemeClr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15" y="98146"/>
            <a:ext cx="1932543" cy="159150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7583557" y="6975457"/>
            <a:ext cx="4522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Teresa  Jesus  Correia Paulino Santos </a:t>
            </a:r>
          </a:p>
          <a:p>
            <a:pPr algn="ctr"/>
            <a:r>
              <a:rPr lang="pt-PT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Ano </a:t>
            </a:r>
            <a:r>
              <a:rPr lang="pt-PT" b="1" dirty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letivo </a:t>
            </a:r>
            <a:r>
              <a:rPr lang="pt-PT" b="1" dirty="0" smtClean="0">
                <a:solidFill>
                  <a:schemeClr val="accent3">
                    <a:lumMod val="50000"/>
                  </a:schemeClr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2024/2025</a:t>
            </a:r>
            <a:endParaRPr lang="pt-PT" b="1" dirty="0">
              <a:solidFill>
                <a:schemeClr val="accent3">
                  <a:lumMod val="50000"/>
                </a:schemeClr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7954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50344"/>
            <a:ext cx="100548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Administração: Ciência, Técnica e Arte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033111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F3E7D4"/>
          </a:solidFill>
          <a:ln/>
        </p:spPr>
      </p:sp>
      <p:sp>
        <p:nvSpPr>
          <p:cNvPr id="4" name="Text 2"/>
          <p:cNvSpPr/>
          <p:nvPr/>
        </p:nvSpPr>
        <p:spPr>
          <a:xfrm>
            <a:off x="1748909" y="2501265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3236119" y="22724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Ciência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3236119" y="2767965"/>
            <a:ext cx="602027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Estudo do processo de satisfação de necessidades humanas.</a:t>
            </a:r>
            <a:endParaRPr lang="en-US" sz="1850" dirty="0"/>
          </a:p>
        </p:txBody>
      </p:sp>
      <p:sp>
        <p:nvSpPr>
          <p:cNvPr id="7" name="Shape 5"/>
          <p:cNvSpPr/>
          <p:nvPr/>
        </p:nvSpPr>
        <p:spPr>
          <a:xfrm>
            <a:off x="3116461" y="3375065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D9CDBA"/>
          </a:solidFill>
          <a:ln/>
        </p:spPr>
      </p:sp>
      <p:sp>
        <p:nvSpPr>
          <p:cNvPr id="8" name="Shape 6"/>
          <p:cNvSpPr/>
          <p:nvPr/>
        </p:nvSpPr>
        <p:spPr>
          <a:xfrm>
            <a:off x="837724" y="3509962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F3E7D4"/>
          </a:solidFill>
          <a:ln/>
        </p:spPr>
      </p:sp>
      <p:sp>
        <p:nvSpPr>
          <p:cNvPr id="9" name="Text 7"/>
          <p:cNvSpPr/>
          <p:nvPr/>
        </p:nvSpPr>
        <p:spPr>
          <a:xfrm>
            <a:off x="2828568" y="3978116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5395317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Técnica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395317" y="4244816"/>
            <a:ext cx="546461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Aplicação de normas e procedimentos administrativos.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5275659" y="4851916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D9CDBA"/>
          </a:solidFill>
          <a:ln/>
        </p:spPr>
      </p:sp>
      <p:sp>
        <p:nvSpPr>
          <p:cNvPr id="13" name="Shape 11"/>
          <p:cNvSpPr/>
          <p:nvPr/>
        </p:nvSpPr>
        <p:spPr>
          <a:xfrm>
            <a:off x="837724" y="4986814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F3E7D4"/>
          </a:solidFill>
          <a:ln/>
        </p:spPr>
      </p:sp>
      <p:sp>
        <p:nvSpPr>
          <p:cNvPr id="14" name="Text 12"/>
          <p:cNvSpPr/>
          <p:nvPr/>
        </p:nvSpPr>
        <p:spPr>
          <a:xfrm>
            <a:off x="3908107" y="5454968"/>
            <a:ext cx="336590" cy="4207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6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7554516" y="52261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Arte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554516" y="5721668"/>
            <a:ext cx="567559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Tornar possível a realidade </a:t>
            </a:r>
            <a:r>
              <a:rPr lang="en-US" sz="18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prevista pela 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administração.</a:t>
            </a:r>
            <a:endParaRPr lang="en-US" sz="1850" dirty="0"/>
          </a:p>
        </p:txBody>
      </p:sp>
      <p:sp>
        <p:nvSpPr>
          <p:cNvPr id="17" name="Text 15"/>
          <p:cNvSpPr/>
          <p:nvPr/>
        </p:nvSpPr>
        <p:spPr>
          <a:xfrm>
            <a:off x="837724" y="6613207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administração é ciência, técnica e arte. A ciência administrativa fornece o conhecimento, a técnica aplica normas e a arte visa tornar possível a realidade almejada.</a:t>
            </a:r>
            <a:endParaRPr lang="en-US" sz="185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6586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01965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Conceitos Fundamentais de Administração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777376"/>
            <a:ext cx="7556421" cy="1709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Administração é uma ciência social aplicada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que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planear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organiza, dirige e controla recursos para atingir objetivos organizacionais. </a:t>
            </a:r>
            <a:endParaRPr lang="en-US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Chiavenato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define administrar como criar condições ideais para a colaboração e geração de valor.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883241" y="5665589"/>
            <a:ext cx="755642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Maximiano destaca a administração como um processo dinâmico de tomada de decisões sobre objetivos e recursos. Drucker enfatiza a importância do administrador na realização dos objetivos organizacionais.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058"/>
            <a:ext cx="1277064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Essência da Administração Segundo Autores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528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Chiavenato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33957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Administração é a condução racional das atividades de uma organização, seja lucrativa ou não, através do planeamento, organização, direção e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controle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(</a:t>
            </a:r>
            <a:r>
              <a:rPr lang="en-US" sz="17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Chiavenato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2006 ; 2023).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4528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Maximiano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033957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Administração é o processo dinâmico de tomar decisões sobre objetivos e recursos, garantindo a realização de objetivos através da aplicação de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recursos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Maximiano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(2000, p.25) 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4528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Fayol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403395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Administrar é prever, organizar, comandar, coordenar e controlar, numa visão clássica da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gestão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(</a:t>
            </a:r>
            <a:r>
              <a:rPr lang="en-US" sz="17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Fayol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1916)</a:t>
            </a:r>
            <a:endParaRPr lang="en-US" sz="175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04858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0420" y="578287"/>
            <a:ext cx="7675959" cy="1310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Perspetiva de Drucker sobre a Administração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220420" y="2203728"/>
            <a:ext cx="7675959" cy="1006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Para </a:t>
            </a:r>
            <a:r>
              <a:rPr lang="en-US" sz="16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Drucker (1991), </a:t>
            </a: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administrar envolve assumir tarefas e disciplina, focando-se nas pessoas. Cada sucesso ou fracasso na administração reflete o desempenho do administrador, pois são as pessoas que administram, não forças abstratas.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220420" y="3446502"/>
            <a:ext cx="7675959" cy="10069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Administração é o processo de tomada de decisão e controle sobre as ações dos indivíduos, visando alcançar metas predeterminadas. Transformar informação em conhecimento e ação é a função do administrador.</a:t>
            </a:r>
            <a:endParaRPr lang="en-US" sz="1650" dirty="0"/>
          </a:p>
        </p:txBody>
      </p:sp>
      <p:sp>
        <p:nvSpPr>
          <p:cNvPr id="6" name="Shape 3"/>
          <p:cNvSpPr/>
          <p:nvPr/>
        </p:nvSpPr>
        <p:spPr>
          <a:xfrm>
            <a:off x="6220420" y="4689277"/>
            <a:ext cx="3733205" cy="154400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7" name="Text 4"/>
          <p:cNvSpPr/>
          <p:nvPr/>
        </p:nvSpPr>
        <p:spPr>
          <a:xfrm>
            <a:off x="6430089" y="4898946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Tomada de Decisão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6430089" y="5352336"/>
            <a:ext cx="3313867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Processo central na administração.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10163294" y="4689277"/>
            <a:ext cx="3733205" cy="1544002"/>
          </a:xfrm>
          <a:prstGeom prst="roundRect">
            <a:avLst>
              <a:gd name="adj" fmla="val 2038"/>
            </a:avLst>
          </a:prstGeom>
          <a:solidFill>
            <a:srgbClr val="F3EEE3"/>
          </a:solidFill>
          <a:ln/>
        </p:spPr>
      </p:sp>
      <p:sp>
        <p:nvSpPr>
          <p:cNvPr id="10" name="Text 7"/>
          <p:cNvSpPr/>
          <p:nvPr/>
        </p:nvSpPr>
        <p:spPr>
          <a:xfrm>
            <a:off x="10372963" y="4898946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Controle</a:t>
            </a:r>
            <a:endParaRPr lang="en-US" sz="2050" dirty="0"/>
          </a:p>
        </p:txBody>
      </p:sp>
      <p:sp>
        <p:nvSpPr>
          <p:cNvPr id="11" name="Text 8"/>
          <p:cNvSpPr/>
          <p:nvPr/>
        </p:nvSpPr>
        <p:spPr>
          <a:xfrm>
            <a:off x="10372963" y="5352336"/>
            <a:ext cx="3313867" cy="671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Ações dos indivíduos alinhadas com metas.</a:t>
            </a:r>
            <a:endParaRPr lang="en-US" sz="1650" dirty="0"/>
          </a:p>
        </p:txBody>
      </p:sp>
      <p:sp>
        <p:nvSpPr>
          <p:cNvPr id="12" name="Shape 9"/>
          <p:cNvSpPr/>
          <p:nvPr/>
        </p:nvSpPr>
        <p:spPr>
          <a:xfrm>
            <a:off x="6220420" y="6442948"/>
            <a:ext cx="7675959" cy="1208365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6430089" y="6652617"/>
            <a:ext cx="2621637" cy="3276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Conhecimento</a:t>
            </a:r>
            <a:endParaRPr lang="en-US" sz="2050" dirty="0"/>
          </a:p>
        </p:txBody>
      </p:sp>
      <p:sp>
        <p:nvSpPr>
          <p:cNvPr id="14" name="Text 11"/>
          <p:cNvSpPr/>
          <p:nvPr/>
        </p:nvSpPr>
        <p:spPr>
          <a:xfrm>
            <a:off x="6430089" y="7106007"/>
            <a:ext cx="7256621" cy="3356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Informação transformada em ação efetiva.</a:t>
            </a:r>
            <a:endParaRPr lang="en-US" sz="165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9900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0784" y="617696"/>
            <a:ext cx="7575233" cy="2100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Perspectivas Epistemológicas da Administração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270784" y="3306842"/>
            <a:ext cx="504230" cy="504230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6999089" y="3306842"/>
            <a:ext cx="2947273" cy="7003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Abordagens Centradas na Ação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999089" y="4141589"/>
            <a:ext cx="2947273" cy="179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Correntes pragmatistas, teoria ator-rede e estudos baseados em práticas ganham destaque, refletindo tendências nas ciências sociais.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0438" y="3306842"/>
            <a:ext cx="504230" cy="504230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10898743" y="3306842"/>
            <a:ext cx="2842379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Filosofia do Processo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898743" y="3791426"/>
            <a:ext cx="2947273" cy="179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Estudo de fenômenos organizacionais com foco em temporalidade, totalidade, abertura, força e potencialidade dos processos.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70784" y="6410206"/>
            <a:ext cx="504230" cy="504230"/>
          </a:xfrm>
          <a:prstGeom prst="roundRect">
            <a:avLst>
              <a:gd name="adj" fmla="val 6667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6999089" y="6410206"/>
            <a:ext cx="2974062" cy="3501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Crítica à Modernidade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999089" y="6894790"/>
            <a:ext cx="6846927" cy="7169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Perspectiva pós-estruturalista nos estudos organizacionais, oferecendo potencial de expansão temática e crítica à modernidade.</a:t>
            </a:r>
            <a:endParaRPr lang="en-US" sz="175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2706" y="544235"/>
            <a:ext cx="7758589" cy="1855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Direção, Gestão e Administração: Conceitos Distintos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92706" y="2696647"/>
            <a:ext cx="7758589" cy="949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Embora frequentemente usados como sinónimos, Administração, Gestão e Direção são conceitos distintos. Morais (1986) contribui para elucidar estas diferenças, destacando as perspetivas estratégica, tática e operacional de cada um.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915353" y="3869055"/>
            <a:ext cx="22860" cy="3816548"/>
          </a:xfrm>
          <a:prstGeom prst="roundRect">
            <a:avLst>
              <a:gd name="adj" fmla="val 129881"/>
            </a:avLst>
          </a:prstGeom>
          <a:solidFill>
            <a:srgbClr val="D9D4C9"/>
          </a:solidFill>
          <a:ln/>
        </p:spPr>
      </p:sp>
      <p:sp>
        <p:nvSpPr>
          <p:cNvPr id="6" name="Shape 3"/>
          <p:cNvSpPr/>
          <p:nvPr/>
        </p:nvSpPr>
        <p:spPr>
          <a:xfrm>
            <a:off x="1115139" y="4302919"/>
            <a:ext cx="593765" cy="22860"/>
          </a:xfrm>
          <a:prstGeom prst="roundRect">
            <a:avLst>
              <a:gd name="adj" fmla="val 129881"/>
            </a:avLst>
          </a:prstGeom>
          <a:solidFill>
            <a:srgbClr val="D9D4C9"/>
          </a:solidFill>
          <a:ln/>
        </p:spPr>
      </p:sp>
      <p:sp>
        <p:nvSpPr>
          <p:cNvPr id="7" name="Shape 4"/>
          <p:cNvSpPr/>
          <p:nvPr/>
        </p:nvSpPr>
        <p:spPr>
          <a:xfrm>
            <a:off x="692706" y="4091702"/>
            <a:ext cx="445294" cy="44529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766941" y="4128790"/>
            <a:ext cx="296823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1905000" y="4066937"/>
            <a:ext cx="247411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Direção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1905000" y="4494848"/>
            <a:ext cx="6546294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Perspetiva estratégica, objetivos de longo prazo.</a:t>
            </a:r>
            <a:endParaRPr lang="en-US" sz="1550" dirty="0"/>
          </a:p>
        </p:txBody>
      </p:sp>
      <p:sp>
        <p:nvSpPr>
          <p:cNvPr id="11" name="Shape 8"/>
          <p:cNvSpPr/>
          <p:nvPr/>
        </p:nvSpPr>
        <p:spPr>
          <a:xfrm>
            <a:off x="1115139" y="5641062"/>
            <a:ext cx="593765" cy="22860"/>
          </a:xfrm>
          <a:prstGeom prst="roundRect">
            <a:avLst>
              <a:gd name="adj" fmla="val 129881"/>
            </a:avLst>
          </a:prstGeom>
          <a:solidFill>
            <a:srgbClr val="D9D4C9"/>
          </a:solidFill>
          <a:ln/>
        </p:spPr>
      </p:sp>
      <p:sp>
        <p:nvSpPr>
          <p:cNvPr id="12" name="Shape 9"/>
          <p:cNvSpPr/>
          <p:nvPr/>
        </p:nvSpPr>
        <p:spPr>
          <a:xfrm>
            <a:off x="692706" y="5429845"/>
            <a:ext cx="445294" cy="44529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3" name="Text 10"/>
          <p:cNvSpPr/>
          <p:nvPr/>
        </p:nvSpPr>
        <p:spPr>
          <a:xfrm>
            <a:off x="766941" y="5466933"/>
            <a:ext cx="296823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300" dirty="0"/>
          </a:p>
        </p:txBody>
      </p:sp>
      <p:sp>
        <p:nvSpPr>
          <p:cNvPr id="14" name="Text 11"/>
          <p:cNvSpPr/>
          <p:nvPr/>
        </p:nvSpPr>
        <p:spPr>
          <a:xfrm>
            <a:off x="1905000" y="5405080"/>
            <a:ext cx="247411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Gestão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905000" y="5832991"/>
            <a:ext cx="6546294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Perspetiva tática, objetivos de curto prazo.</a:t>
            </a:r>
            <a:endParaRPr lang="en-US" sz="1550" dirty="0"/>
          </a:p>
        </p:txBody>
      </p:sp>
      <p:sp>
        <p:nvSpPr>
          <p:cNvPr id="16" name="Shape 13"/>
          <p:cNvSpPr/>
          <p:nvPr/>
        </p:nvSpPr>
        <p:spPr>
          <a:xfrm>
            <a:off x="1115139" y="6979206"/>
            <a:ext cx="593765" cy="22860"/>
          </a:xfrm>
          <a:prstGeom prst="roundRect">
            <a:avLst>
              <a:gd name="adj" fmla="val 129881"/>
            </a:avLst>
          </a:prstGeom>
          <a:solidFill>
            <a:srgbClr val="D9D4C9"/>
          </a:solidFill>
          <a:ln/>
        </p:spPr>
      </p:sp>
      <p:sp>
        <p:nvSpPr>
          <p:cNvPr id="17" name="Shape 14"/>
          <p:cNvSpPr/>
          <p:nvPr/>
        </p:nvSpPr>
        <p:spPr>
          <a:xfrm>
            <a:off x="692706" y="6767989"/>
            <a:ext cx="445294" cy="445294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sp>
        <p:nvSpPr>
          <p:cNvPr id="18" name="Text 15"/>
          <p:cNvSpPr/>
          <p:nvPr/>
        </p:nvSpPr>
        <p:spPr>
          <a:xfrm>
            <a:off x="766941" y="6805077"/>
            <a:ext cx="296823" cy="371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1905000" y="6743224"/>
            <a:ext cx="247411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Administração</a:t>
            </a:r>
            <a:endParaRPr lang="en-US" sz="1900" dirty="0"/>
          </a:p>
        </p:txBody>
      </p:sp>
      <p:sp>
        <p:nvSpPr>
          <p:cNvPr id="20" name="Text 17"/>
          <p:cNvSpPr/>
          <p:nvPr/>
        </p:nvSpPr>
        <p:spPr>
          <a:xfrm>
            <a:off x="1905000" y="7171134"/>
            <a:ext cx="6546294" cy="3165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Obtenção, processamento e transmissão de informações.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4801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3586" y="1003975"/>
            <a:ext cx="7758589" cy="1855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Direção, Gestão e Administração: Conceitos Distintos</a:t>
            </a:r>
            <a:endParaRPr lang="en-US" sz="3850" dirty="0"/>
          </a:p>
        </p:txBody>
      </p:sp>
      <p:sp>
        <p:nvSpPr>
          <p:cNvPr id="6" name="Shape 3"/>
          <p:cNvSpPr/>
          <p:nvPr/>
        </p:nvSpPr>
        <p:spPr>
          <a:xfrm>
            <a:off x="1115139" y="4302919"/>
            <a:ext cx="593765" cy="22860"/>
          </a:xfrm>
          <a:prstGeom prst="roundRect">
            <a:avLst>
              <a:gd name="adj" fmla="val 129881"/>
            </a:avLst>
          </a:prstGeom>
          <a:solidFill>
            <a:srgbClr val="D9D4C9"/>
          </a:solidFill>
          <a:ln/>
        </p:spPr>
      </p:sp>
      <p:sp>
        <p:nvSpPr>
          <p:cNvPr id="9" name="Text 6"/>
          <p:cNvSpPr/>
          <p:nvPr/>
        </p:nvSpPr>
        <p:spPr>
          <a:xfrm>
            <a:off x="1905000" y="4066937"/>
            <a:ext cx="2474119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Direção</a:t>
            </a:r>
            <a:endParaRPr lang="en-US" sz="1900" dirty="0"/>
          </a:p>
        </p:txBody>
      </p:sp>
      <p:sp>
        <p:nvSpPr>
          <p:cNvPr id="11" name="Shape 8"/>
          <p:cNvSpPr/>
          <p:nvPr/>
        </p:nvSpPr>
        <p:spPr>
          <a:xfrm>
            <a:off x="1115139" y="5641062"/>
            <a:ext cx="593765" cy="22860"/>
          </a:xfrm>
          <a:prstGeom prst="roundRect">
            <a:avLst>
              <a:gd name="adj" fmla="val 129881"/>
            </a:avLst>
          </a:prstGeom>
          <a:solidFill>
            <a:srgbClr val="D9D4C9"/>
          </a:solidFill>
          <a:ln/>
        </p:spPr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4"/>
          <a:srcRect l="7966" r="467" b="2248"/>
          <a:stretch/>
        </p:blipFill>
        <p:spPr>
          <a:xfrm>
            <a:off x="643812" y="3004457"/>
            <a:ext cx="7539135" cy="4021494"/>
          </a:xfrm>
          <a:prstGeom prst="rect">
            <a:avLst/>
          </a:prstGeom>
          <a:ln w="19050">
            <a:solidFill>
              <a:srgbClr val="FFCCCC"/>
            </a:solidFill>
          </a:ln>
        </p:spPr>
      </p:pic>
    </p:spTree>
    <p:extLst>
      <p:ext uri="{BB962C8B-B14F-4D97-AF65-F5344CB8AC3E}">
        <p14:creationId xmlns:p14="http://schemas.microsoft.com/office/powerpoint/2010/main" val="80939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60571"/>
            <a:ext cx="89219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Direção: A Perspetiva Estratégica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1922978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Direção foca-se em objetivos e medidas estratégicas, de longo prazo e abrangentes para toda a organização. A atividade principal é tomar decisões de natureza estratégica, garantindo sobrevivência, desenvolvimento e prosperidade.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743789" y="475976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Objetivos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5250180"/>
            <a:ext cx="378523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Definição de metas a longo prazo.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571411" y="4699516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9937790" y="335196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Medidas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9937790" y="3842385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Ações estratégicas para alcançar os objetivos.</a:t>
            </a:r>
            <a:endParaRPr lang="en-US" sz="17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170307" y="3748445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8"/>
          <p:cNvSpPr/>
          <p:nvPr/>
        </p:nvSpPr>
        <p:spPr>
          <a:xfrm>
            <a:off x="9937790" y="58045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Estratégia</a:t>
            </a:r>
            <a:endParaRPr lang="en-US" sz="2200" dirty="0"/>
          </a:p>
        </p:txBody>
      </p:sp>
      <p:sp>
        <p:nvSpPr>
          <p:cNvPr id="13" name="Text 9"/>
          <p:cNvSpPr/>
          <p:nvPr/>
        </p:nvSpPr>
        <p:spPr>
          <a:xfrm>
            <a:off x="9937790" y="6294953"/>
            <a:ext cx="3898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Escolha das grandes opções fundamentais.</a:t>
            </a:r>
            <a:endParaRPr lang="en-US" sz="1750" dirty="0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903934"/>
            <a:ext cx="4564975" cy="4564975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694533" y="6474619"/>
            <a:ext cx="339328" cy="4242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3262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2950" y="753189"/>
            <a:ext cx="7658100" cy="1326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Gestão: A Perspetiva Tática e Operacional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42950" y="2398157"/>
            <a:ext cx="7658100" cy="1018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Gestão concentra-se em objetivos e medidas táticas ou de curto prazo, utilizando os meios disponíveis para obter o melhor resultado. Define os objetivos e toma as medidas de curto prazo, estabelecendo os meios para atingir objetivos intermédios.</a:t>
            </a:r>
            <a:endParaRPr lang="en-US" sz="16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3655576"/>
            <a:ext cx="1061323" cy="127361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122646" y="3867745"/>
            <a:ext cx="2653427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Previsional</a:t>
            </a:r>
            <a:endParaRPr lang="en-US" sz="2050" dirty="0"/>
          </a:p>
        </p:txBody>
      </p:sp>
      <p:sp>
        <p:nvSpPr>
          <p:cNvPr id="7" name="Text 3"/>
          <p:cNvSpPr/>
          <p:nvPr/>
        </p:nvSpPr>
        <p:spPr>
          <a:xfrm>
            <a:off x="2122646" y="4326731"/>
            <a:ext cx="6278404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Definição de objetivos de curto prazo.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" y="4929188"/>
            <a:ext cx="1061323" cy="127361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2122646" y="5141357"/>
            <a:ext cx="2653427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Operativa</a:t>
            </a:r>
            <a:endParaRPr lang="en-US" sz="2050" dirty="0"/>
          </a:p>
        </p:txBody>
      </p:sp>
      <p:sp>
        <p:nvSpPr>
          <p:cNvPr id="10" name="Text 5"/>
          <p:cNvSpPr/>
          <p:nvPr/>
        </p:nvSpPr>
        <p:spPr>
          <a:xfrm>
            <a:off x="2122646" y="5600343"/>
            <a:ext cx="6278404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Execução das atividades.</a:t>
            </a:r>
            <a:endParaRPr lang="en-US" sz="16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" y="6202799"/>
            <a:ext cx="1061323" cy="127361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2122646" y="6414968"/>
            <a:ext cx="2653427" cy="331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Controlo</a:t>
            </a:r>
            <a:endParaRPr lang="en-US" sz="2050" dirty="0"/>
          </a:p>
        </p:txBody>
      </p:sp>
      <p:sp>
        <p:nvSpPr>
          <p:cNvPr id="13" name="Text 7"/>
          <p:cNvSpPr/>
          <p:nvPr/>
        </p:nvSpPr>
        <p:spPr>
          <a:xfrm>
            <a:off x="2122646" y="6873954"/>
            <a:ext cx="6278404" cy="339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Aferição dos resultados da execução.</a:t>
            </a:r>
            <a:endParaRPr lang="en-US" sz="1650" dirty="0"/>
          </a:p>
        </p:txBody>
      </p:sp>
    </p:spTree>
    <p:extLst>
      <p:ext uri="{BB962C8B-B14F-4D97-AF65-F5344CB8AC3E}">
        <p14:creationId xmlns:p14="http://schemas.microsoft.com/office/powerpoint/2010/main" val="297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5696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Administração em Sentido Restrito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214688"/>
            <a:ext cx="3664863" cy="2024182"/>
          </a:xfrm>
          <a:prstGeom prst="roundRect">
            <a:avLst>
              <a:gd name="adj" fmla="val 1681"/>
            </a:avLst>
          </a:prstGeom>
          <a:solidFill>
            <a:srgbClr val="F3EEE3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441502"/>
            <a:ext cx="321123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Obtenção de Informações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4286250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Coleta e processamento de dados relevantes.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214688"/>
            <a:ext cx="3664863" cy="2024182"/>
          </a:xfrm>
          <a:prstGeom prst="roundRect">
            <a:avLst>
              <a:gd name="adj" fmla="val 1681"/>
            </a:avLst>
          </a:prstGeom>
          <a:solidFill>
            <a:srgbClr val="F3EEE3"/>
          </a:solidFill>
          <a:ln/>
        </p:spPr>
      </p:sp>
      <p:sp>
        <p:nvSpPr>
          <p:cNvPr id="8" name="Text 5"/>
          <p:cNvSpPr/>
          <p:nvPr/>
        </p:nvSpPr>
        <p:spPr>
          <a:xfrm>
            <a:off x="4912281" y="34415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Apoio à Gestão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4912281" y="3931920"/>
            <a:ext cx="321123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Fornecimento de elementos para a tomada de decisões.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465683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1" name="Text 8"/>
          <p:cNvSpPr/>
          <p:nvPr/>
        </p:nvSpPr>
        <p:spPr>
          <a:xfrm>
            <a:off x="1020604" y="5692497"/>
            <a:ext cx="338661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Sistemas de Informação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20604" y="618291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Utilização de sistemas para tratamento e transmissão de dados.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577697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 err="1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Epistemologia</a:t>
            </a:r>
            <a:r>
              <a:rPr lang="en-US" sz="4400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na Educação e Administração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048720"/>
            <a:ext cx="746855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0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</a:t>
            </a:r>
            <a:r>
              <a:rPr lang="en-US" sz="200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20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importância da epistemologia educacional para os sistemas educativos e a epistemologia da administração como base para o conhecimento administrativo</a:t>
            </a: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78813" y="6393537"/>
            <a:ext cx="100608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 smtClean="0">
                <a:solidFill>
                  <a:srgbClr val="FFFFFF"/>
                </a:solidFill>
                <a:latin typeface="Source Sans Pro Medium" pitchFamily="34" charset="0"/>
                <a:ea typeface="Source Sans Pro Medium" pitchFamily="34" charset="-122"/>
                <a:cs typeface="Source Sans Pro Medium" pitchFamily="34" charset="-120"/>
              </a:rPr>
              <a:t>T</a:t>
            </a:r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33672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288"/>
            <a:ext cx="69336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Gestão: Decidir e Escolher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3169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Gestão é um conjunto de decisões que visam a prossecução do fim da organização, elegendo a melhor via para a realização dos objetivos. Implica uma atividade de escolha refletida, baseada num juízo definitivo de valor.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112651"/>
            <a:ext cx="2173724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5" name="Text 3"/>
          <p:cNvSpPr/>
          <p:nvPr/>
        </p:nvSpPr>
        <p:spPr>
          <a:xfrm>
            <a:off x="1721167" y="3566755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4"/>
          <p:cNvSpPr/>
          <p:nvPr/>
        </p:nvSpPr>
        <p:spPr>
          <a:xfrm>
            <a:off x="3194328" y="3339465"/>
            <a:ext cx="20738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Decidir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3194328" y="3829883"/>
            <a:ext cx="207383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Escolher a melhor via.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3080861" y="4404360"/>
            <a:ext cx="10642402" cy="15240"/>
          </a:xfrm>
          <a:prstGeom prst="roundRect">
            <a:avLst>
              <a:gd name="adj" fmla="val 223256"/>
            </a:avLst>
          </a:prstGeom>
          <a:solidFill>
            <a:srgbClr val="D9D4C9"/>
          </a:solidFill>
          <a:ln/>
        </p:spPr>
      </p:sp>
      <p:sp>
        <p:nvSpPr>
          <p:cNvPr id="9" name="Shape 7"/>
          <p:cNvSpPr/>
          <p:nvPr/>
        </p:nvSpPr>
        <p:spPr>
          <a:xfrm>
            <a:off x="793790" y="4532948"/>
            <a:ext cx="4347567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0" name="Text 8"/>
          <p:cNvSpPr/>
          <p:nvPr/>
        </p:nvSpPr>
        <p:spPr>
          <a:xfrm>
            <a:off x="2808089" y="4987052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1" name="Text 9"/>
          <p:cNvSpPr/>
          <p:nvPr/>
        </p:nvSpPr>
        <p:spPr>
          <a:xfrm>
            <a:off x="5368171" y="4759762"/>
            <a:ext cx="23107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Objetivos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368171" y="5250180"/>
            <a:ext cx="231076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Definir metas a alcançar.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5254704" y="5824657"/>
            <a:ext cx="8468558" cy="15240"/>
          </a:xfrm>
          <a:prstGeom prst="roundRect">
            <a:avLst>
              <a:gd name="adj" fmla="val 223256"/>
            </a:avLst>
          </a:prstGeom>
          <a:solidFill>
            <a:srgbClr val="D9D4C9"/>
          </a:solidFill>
          <a:ln/>
        </p:spPr>
      </p:sp>
      <p:sp>
        <p:nvSpPr>
          <p:cNvPr id="14" name="Shape 12"/>
          <p:cNvSpPr/>
          <p:nvPr/>
        </p:nvSpPr>
        <p:spPr>
          <a:xfrm>
            <a:off x="793790" y="5953244"/>
            <a:ext cx="6521410" cy="1306949"/>
          </a:xfrm>
          <a:prstGeom prst="roundRect">
            <a:avLst>
              <a:gd name="adj" fmla="val 2603"/>
            </a:avLst>
          </a:prstGeom>
          <a:solidFill>
            <a:srgbClr val="F3EEE3"/>
          </a:solidFill>
          <a:ln/>
        </p:spPr>
      </p:sp>
      <p:sp>
        <p:nvSpPr>
          <p:cNvPr id="15" name="Text 13"/>
          <p:cNvSpPr/>
          <p:nvPr/>
        </p:nvSpPr>
        <p:spPr>
          <a:xfrm>
            <a:off x="3895011" y="6407348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4"/>
          <p:cNvSpPr/>
          <p:nvPr/>
        </p:nvSpPr>
        <p:spPr>
          <a:xfrm>
            <a:off x="7542014" y="61800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Resultados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7542014" y="6670477"/>
            <a:ext cx="33672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Alcançar os resultados pretendidos.</a:t>
            </a:r>
            <a:endParaRPr lang="en-US" sz="175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4418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74508"/>
            <a:ext cx="1044821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Órgãos de Direção, Gestão e Execução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3691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Os órgãos de direção definem os objetivos e elaboram políticas. Os órgãos de gestão combinam meios para atingir os objetivos. Os órgãos de execução asseguram a realização material dos objetivos, prestando contas do seu desempenho.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48" y="3917871"/>
            <a:ext cx="2152055" cy="80795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894892" y="420969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5357217" y="4144685"/>
            <a:ext cx="100286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Direção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5187077" y="4738926"/>
            <a:ext cx="8592860" cy="15240"/>
          </a:xfrm>
          <a:prstGeom prst="roundRect">
            <a:avLst>
              <a:gd name="adj" fmla="val 223256"/>
            </a:avLst>
          </a:prstGeom>
          <a:solidFill>
            <a:srgbClr val="D9D4C9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381" y="4782503"/>
            <a:ext cx="4304109" cy="807958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894892" y="4987171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6433304" y="5009317"/>
            <a:ext cx="100464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Gestão</a:t>
            </a:r>
            <a:endParaRPr lang="en-US" sz="2200" dirty="0"/>
          </a:p>
        </p:txBody>
      </p:sp>
      <p:sp>
        <p:nvSpPr>
          <p:cNvPr id="11" name="Shape 7"/>
          <p:cNvSpPr/>
          <p:nvPr/>
        </p:nvSpPr>
        <p:spPr>
          <a:xfrm>
            <a:off x="6263164" y="5603558"/>
            <a:ext cx="7516773" cy="15240"/>
          </a:xfrm>
          <a:prstGeom prst="roundRect">
            <a:avLst>
              <a:gd name="adj" fmla="val 223256"/>
            </a:avLst>
          </a:prstGeom>
          <a:solidFill>
            <a:srgbClr val="D9D4C9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294" y="5647134"/>
            <a:ext cx="6456164" cy="807958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3894773" y="585180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4" name="Text 9"/>
          <p:cNvSpPr/>
          <p:nvPr/>
        </p:nvSpPr>
        <p:spPr>
          <a:xfrm>
            <a:off x="7509272" y="5873948"/>
            <a:ext cx="125765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Execução</a:t>
            </a:r>
            <a:endParaRPr lang="en-US" sz="2200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352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92275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Administração em Sentido Amplo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2197418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Planeamento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Determinação de objetivos e estratégias.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204585" y="3805714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9597628" y="263425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Organização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9597628" y="3124676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Ligação lógica das componentes do sistema.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518797" y="3378637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1" name="Text 7"/>
          <p:cNvSpPr/>
          <p:nvPr/>
        </p:nvSpPr>
        <p:spPr>
          <a:xfrm>
            <a:off x="10051256" y="4269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Direção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10051256" y="4759643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Orientação e coordenação de esforços.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331041" y="449663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5" name="Text 10"/>
          <p:cNvSpPr/>
          <p:nvPr/>
        </p:nvSpPr>
        <p:spPr>
          <a:xfrm>
            <a:off x="9597628" y="590430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Execução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9597628" y="6394728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Implementação das ações planejadas.</a:t>
            </a:r>
            <a:endParaRPr lang="en-US" sz="1750" dirty="0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518797" y="5614630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500" dirty="0"/>
          </a:p>
        </p:txBody>
      </p:sp>
      <p:sp>
        <p:nvSpPr>
          <p:cNvPr id="19" name="Text 13"/>
          <p:cNvSpPr/>
          <p:nvPr/>
        </p:nvSpPr>
        <p:spPr>
          <a:xfrm>
            <a:off x="2197418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Controlo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793790" y="5985986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Avaliação e correção de desvios.</a:t>
            </a:r>
            <a:endParaRPr lang="en-US" sz="175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6204585" y="5187553"/>
            <a:ext cx="318968" cy="3986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</a:t>
            </a:r>
            <a:endParaRPr lang="en-US" sz="2500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4764" y="3130152"/>
            <a:ext cx="119269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Processo Cíclico da Gestão/Administração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34764" y="4206343"/>
            <a:ext cx="13745008" cy="2095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termo 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gestão abrange uma série de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conceções não 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abarcadas pelo conceito de administração, tais como: democratização, compartilhamento do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poder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participação coletiva e relações sociais. (</a:t>
            </a:r>
            <a:r>
              <a:rPr lang="pt-PT" sz="1750" dirty="0" err="1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Lück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2000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), </a:t>
            </a:r>
            <a:endParaRPr lang="pt-PT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850"/>
              </a:lnSpc>
            </a:pPr>
            <a:endParaRPr lang="pt-PT" sz="1750" dirty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processo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gestão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é um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ciclo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contínuo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planeamento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organização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direção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execução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controlo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Cada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fase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é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essencial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para o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sucesso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da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organização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garantindo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que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os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objetivos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sejam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alcançados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de forma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eficiente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e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eficaz</a:t>
            </a: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>
              <a:lnSpc>
                <a:spcPts val="2850"/>
              </a:lnSpc>
            </a:pPr>
            <a:endParaRPr lang="pt-PT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850"/>
              </a:lnSpc>
            </a:pPr>
            <a:endParaRPr lang="pt-PT" sz="1750" dirty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850"/>
              </a:lnSpc>
            </a:pPr>
            <a:endParaRPr lang="en-US" sz="1750" dirty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850"/>
              </a:lnSpc>
            </a:pPr>
            <a:endParaRPr lang="en-US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>
              <a:lnSpc>
                <a:spcPts val="2850"/>
              </a:lnSpc>
            </a:pP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34764" y="643319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Este ciclo permite uma adaptação constante às mudanças no ambiente, assegurando que a organização permaneça relevante e competitiva. A gestão eficaz é fundamental para o sucesso a longo prazo.</a:t>
            </a:r>
            <a:endParaRPr lang="en-US" sz="175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7156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Administração em Sentido Restrito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355403" y="2889407"/>
            <a:ext cx="7743924" cy="3808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Administração, em sentido restrito, é um conjunto de atividades de obtenção, coleta, processamento e transmissão de informações. Apoia a gestão e a direção, fornecendo elementos para a tomada de decisões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</a:p>
          <a:p>
            <a:pPr marL="0" indent="0" algn="just">
              <a:lnSpc>
                <a:spcPts val="2850"/>
              </a:lnSpc>
              <a:buNone/>
            </a:pPr>
            <a:endParaRPr lang="en-US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algn="just">
              <a:lnSpc>
                <a:spcPts val="2850"/>
              </a:lnSpc>
            </a:pP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O  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tema administração/gestão trata-se de uma discussão contemporânea, </a:t>
            </a:r>
          </a:p>
          <a:p>
            <a:pPr algn="just">
              <a:lnSpc>
                <a:spcPts val="2850"/>
              </a:lnSpc>
            </a:pP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fazendo-se relevante, uma vez que o gestor escolar, além de ter suas funções diretamente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relacionadas 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ao campo da administração/gestão, configura um elemento importante no processo da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gestão 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democrática escolar.</a:t>
            </a:r>
            <a:endParaRPr lang="en-US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en-US" sz="1750" dirty="0">
              <a:solidFill>
                <a:srgbClr val="2B4150"/>
              </a:solidFill>
              <a:latin typeface="Source Sans Pro" pitchFamily="34" charset="0"/>
              <a:ea typeface="Source Sans Pro" pitchFamily="34" charset="-122"/>
            </a:endParaRPr>
          </a:p>
          <a:p>
            <a:pPr>
              <a:lnSpc>
                <a:spcPts val="2850"/>
              </a:lnSpc>
            </a:pPr>
            <a:r>
              <a:rPr lang="da-DK" sz="1750" dirty="0"/>
              <a:t>Join at</a:t>
            </a:r>
          </a:p>
          <a:p>
            <a:pPr>
              <a:lnSpc>
                <a:spcPts val="2850"/>
              </a:lnSpc>
            </a:pPr>
            <a:r>
              <a:rPr lang="da-DK" sz="1750" dirty="0"/>
              <a:t>slido.com</a:t>
            </a:r>
          </a:p>
          <a:p>
            <a:pPr>
              <a:lnSpc>
                <a:spcPts val="2850"/>
              </a:lnSpc>
            </a:pPr>
            <a:r>
              <a:rPr lang="da-DK" sz="1750" dirty="0"/>
              <a:t>#7191 649</a:t>
            </a:r>
            <a:endParaRPr lang="en-US" sz="1750" dirty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/>
          <p:cNvSpPr/>
          <p:nvPr/>
        </p:nvSpPr>
        <p:spPr>
          <a:xfrm>
            <a:off x="6569765" y="6161974"/>
            <a:ext cx="731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PT" dirty="0"/>
              <a:t>https://wall.sli.do/event/5f4v7vmpEZ3vFX56aHEfUX?section=3907efc1-2564-4c65-80dc-7113c74c24d2</a:t>
            </a:r>
          </a:p>
        </p:txBody>
      </p:sp>
    </p:spTree>
    <p:extLst>
      <p:ext uri="{BB962C8B-B14F-4D97-AF65-F5344CB8AC3E}">
        <p14:creationId xmlns:p14="http://schemas.microsoft.com/office/powerpoint/2010/main" val="412328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680204"/>
            <a:ext cx="7468553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Racionalidade Científica e Método Científico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6324124" y="2716411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374" y="2774394"/>
            <a:ext cx="337899" cy="42243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101959" y="2716411"/>
            <a:ext cx="2836783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Racionalidade Científica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101959" y="3563898"/>
            <a:ext cx="283678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Conhecimento fundado na lógica da metodologia de investigação.</a:t>
            </a:r>
            <a:endParaRPr lang="en-US" sz="1850" dirty="0"/>
          </a:p>
        </p:txBody>
      </p:sp>
      <p:sp>
        <p:nvSpPr>
          <p:cNvPr id="8" name="Shape 4"/>
          <p:cNvSpPr/>
          <p:nvPr/>
        </p:nvSpPr>
        <p:spPr>
          <a:xfrm>
            <a:off x="10178058" y="2716411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8308" y="2774394"/>
            <a:ext cx="337899" cy="42243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955893" y="271641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Método Científico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955893" y="3211949"/>
            <a:ext cx="283678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Conjunto de regras e estratégias para aprofundar um problema sistematicamente.</a:t>
            </a:r>
            <a:endParaRPr lang="en-US" sz="1850" dirty="0"/>
          </a:p>
        </p:txBody>
      </p:sp>
      <p:sp>
        <p:nvSpPr>
          <p:cNvPr id="12" name="Shape 7"/>
          <p:cNvSpPr/>
          <p:nvPr/>
        </p:nvSpPr>
        <p:spPr>
          <a:xfrm>
            <a:off x="6324124" y="5252561"/>
            <a:ext cx="538520" cy="538520"/>
          </a:xfrm>
          <a:prstGeom prst="roundRect">
            <a:avLst>
              <a:gd name="adj" fmla="val 6668"/>
            </a:avLst>
          </a:prstGeom>
          <a:solidFill>
            <a:srgbClr val="F3E7D4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374" y="5310545"/>
            <a:ext cx="337899" cy="422434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101959" y="5252561"/>
            <a:ext cx="312515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Explicação da Realidade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101959" y="5748099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Feita através de teorias, hipóteses testadas e leis.</a:t>
            </a:r>
            <a:endParaRPr lang="en-US" sz="1850" dirty="0"/>
          </a:p>
        </p:txBody>
      </p:sp>
      <p:sp>
        <p:nvSpPr>
          <p:cNvPr id="16" name="Text 10"/>
          <p:cNvSpPr/>
          <p:nvPr/>
        </p:nvSpPr>
        <p:spPr>
          <a:xfrm>
            <a:off x="6324124" y="6400324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racionalidade científica traduz um conhecimento fundado na lógica inerente à metodologia de investigação. O método científico diferencia a investigação da especulação e o conhecimento científico do não científico.</a:t>
            </a:r>
            <a:endParaRPr lang="en-US" sz="185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3005606" y="7724060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557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9977" y="780098"/>
            <a:ext cx="7604046" cy="1294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Epistemologia Educacional e sua Relevância</a:t>
            </a:r>
            <a:endParaRPr lang="en-US" sz="40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77" y="2442686"/>
            <a:ext cx="549950" cy="54995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539835" y="2404229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Reflexão Filosófica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539835" y="2859643"/>
            <a:ext cx="68341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Fundamentação da educação como ciência.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77" y="3910013"/>
            <a:ext cx="549950" cy="54995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39835" y="3871555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Conceção e Gestão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539835" y="4326969"/>
            <a:ext cx="68341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Contribuições para sistemas educativos.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977" y="5377339"/>
            <a:ext cx="549950" cy="54995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539835" y="5338882"/>
            <a:ext cx="2588538" cy="3234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Práxis Educacionais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539835" y="5794296"/>
            <a:ext cx="68341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Nova perceção sobre modelos de administração.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769977" y="6393656"/>
            <a:ext cx="7604046" cy="1055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epistemologia educacional visa a fundamentação da educação como ciência, oferecendo </a:t>
            </a:r>
            <a:r>
              <a:rPr lang="en-US" sz="170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reflexões para a conceção, gestão e regulação dos sistemas educativos. </a:t>
            </a:r>
            <a:r>
              <a:rPr lang="en-US" sz="17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Permite uma nova perceção sobre as práxis educacionais.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9896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00802" y="879515"/>
            <a:ext cx="7742396" cy="11777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Limites da Tradição Educacional e Epistemologias do Sul</a:t>
            </a:r>
            <a:endParaRPr lang="en-US" sz="3700" dirty="0"/>
          </a:p>
        </p:txBody>
      </p:sp>
      <p:sp>
        <p:nvSpPr>
          <p:cNvPr id="4" name="Shape 1"/>
          <p:cNvSpPr/>
          <p:nvPr/>
        </p:nvSpPr>
        <p:spPr>
          <a:xfrm>
            <a:off x="926068" y="2357557"/>
            <a:ext cx="22860" cy="3806071"/>
          </a:xfrm>
          <a:prstGeom prst="roundRect">
            <a:avLst>
              <a:gd name="adj" fmla="val 131389"/>
            </a:avLst>
          </a:prstGeom>
          <a:solidFill>
            <a:srgbClr val="D9CDBA"/>
          </a:solidFill>
          <a:ln/>
        </p:spPr>
      </p:sp>
      <p:sp>
        <p:nvSpPr>
          <p:cNvPr id="5" name="Shape 2"/>
          <p:cNvSpPr/>
          <p:nvPr/>
        </p:nvSpPr>
        <p:spPr>
          <a:xfrm>
            <a:off x="1128474" y="2796659"/>
            <a:ext cx="600670" cy="22860"/>
          </a:xfrm>
          <a:prstGeom prst="roundRect">
            <a:avLst>
              <a:gd name="adj" fmla="val 131389"/>
            </a:avLst>
          </a:prstGeom>
          <a:solidFill>
            <a:srgbClr val="D9CDBA"/>
          </a:solidFill>
          <a:ln/>
        </p:spPr>
      </p:sp>
      <p:sp>
        <p:nvSpPr>
          <p:cNvPr id="6" name="Shape 3"/>
          <p:cNvSpPr/>
          <p:nvPr/>
        </p:nvSpPr>
        <p:spPr>
          <a:xfrm>
            <a:off x="700802" y="2582823"/>
            <a:ext cx="450533" cy="450533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7" name="Text 4"/>
          <p:cNvSpPr/>
          <p:nvPr/>
        </p:nvSpPr>
        <p:spPr>
          <a:xfrm>
            <a:off x="784741" y="2631460"/>
            <a:ext cx="282654" cy="35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927146" y="2557701"/>
            <a:ext cx="2355652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Exclusão de Saberes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1927146" y="2972276"/>
            <a:ext cx="6516053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tradição educacional exclui universos simbólicos e culturais.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1128474" y="4132064"/>
            <a:ext cx="600670" cy="22860"/>
          </a:xfrm>
          <a:prstGeom prst="roundRect">
            <a:avLst>
              <a:gd name="adj" fmla="val 131389"/>
            </a:avLst>
          </a:prstGeom>
          <a:solidFill>
            <a:srgbClr val="D9CDBA"/>
          </a:solidFill>
          <a:ln/>
        </p:spPr>
      </p:sp>
      <p:sp>
        <p:nvSpPr>
          <p:cNvPr id="11" name="Shape 8"/>
          <p:cNvSpPr/>
          <p:nvPr/>
        </p:nvSpPr>
        <p:spPr>
          <a:xfrm>
            <a:off x="700802" y="3918228"/>
            <a:ext cx="450533" cy="450533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2" name="Text 9"/>
          <p:cNvSpPr/>
          <p:nvPr/>
        </p:nvSpPr>
        <p:spPr>
          <a:xfrm>
            <a:off x="784741" y="3966865"/>
            <a:ext cx="282654" cy="35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927146" y="3893106"/>
            <a:ext cx="2710934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Sociologia das Ausências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1927146" y="4307681"/>
            <a:ext cx="6516053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Santos propõe uma sociologia das ausências e emergências.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1128474" y="5467469"/>
            <a:ext cx="600670" cy="22860"/>
          </a:xfrm>
          <a:prstGeom prst="roundRect">
            <a:avLst>
              <a:gd name="adj" fmla="val 131389"/>
            </a:avLst>
          </a:prstGeom>
          <a:solidFill>
            <a:srgbClr val="D9CDBA"/>
          </a:solidFill>
          <a:ln/>
        </p:spPr>
      </p:sp>
      <p:sp>
        <p:nvSpPr>
          <p:cNvPr id="16" name="Shape 13"/>
          <p:cNvSpPr/>
          <p:nvPr/>
        </p:nvSpPr>
        <p:spPr>
          <a:xfrm>
            <a:off x="700802" y="5253633"/>
            <a:ext cx="450533" cy="450533"/>
          </a:xfrm>
          <a:prstGeom prst="roundRect">
            <a:avLst>
              <a:gd name="adj" fmla="val 6667"/>
            </a:avLst>
          </a:prstGeom>
          <a:solidFill>
            <a:srgbClr val="F3E7D4"/>
          </a:solidFill>
          <a:ln/>
        </p:spPr>
      </p:sp>
      <p:sp>
        <p:nvSpPr>
          <p:cNvPr id="17" name="Text 14"/>
          <p:cNvSpPr/>
          <p:nvPr/>
        </p:nvSpPr>
        <p:spPr>
          <a:xfrm>
            <a:off x="784741" y="5302270"/>
            <a:ext cx="282654" cy="353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200" dirty="0"/>
          </a:p>
        </p:txBody>
      </p:sp>
      <p:sp>
        <p:nvSpPr>
          <p:cNvPr id="18" name="Text 15"/>
          <p:cNvSpPr/>
          <p:nvPr/>
        </p:nvSpPr>
        <p:spPr>
          <a:xfrm>
            <a:off x="1927146" y="5228511"/>
            <a:ext cx="2967871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Novas Formas de Validação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1927146" y="5643086"/>
            <a:ext cx="6516053" cy="320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Inclusão das Epistemologias do Sul.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700802" y="6388894"/>
            <a:ext cx="7742396" cy="961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tradição educacional no Ocidente exclui universos simbólicos e culturais. </a:t>
            </a:r>
            <a:r>
              <a:rPr lang="en-US" sz="15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(</a:t>
            </a: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Santos, 2002).</a:t>
            </a:r>
            <a:r>
              <a:rPr lang="en-US" sz="1550" dirty="0" err="1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propõe</a:t>
            </a:r>
            <a:r>
              <a:rPr lang="en-US" sz="15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uma sociologia das ausências e emergências, permitindo compreender a lógica excludente e propor um modelo diferente de racionalidade.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7527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9778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3295" y="2803803"/>
            <a:ext cx="7763589" cy="540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O Papel da Educação e a Função Social</a:t>
            </a:r>
            <a:endParaRPr lang="en-US" sz="3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95" y="3620095"/>
            <a:ext cx="919043" cy="11028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37968" y="3803809"/>
            <a:ext cx="2783681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Desenvolvimento Individual</a:t>
            </a:r>
            <a:endParaRPr lang="en-US" sz="1700" dirty="0"/>
          </a:p>
        </p:txBody>
      </p:sp>
      <p:sp>
        <p:nvSpPr>
          <p:cNvPr id="6" name="Text 2"/>
          <p:cNvSpPr/>
          <p:nvPr/>
        </p:nvSpPr>
        <p:spPr>
          <a:xfrm>
            <a:off x="1837968" y="4184332"/>
            <a:ext cx="1214913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Educação para o desenvolvimento da natureza do indivíduo.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295" y="4722971"/>
            <a:ext cx="919043" cy="11028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37968" y="4906685"/>
            <a:ext cx="2162651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Preparação Social</a:t>
            </a:r>
            <a:endParaRPr lang="en-US" sz="1700" dirty="0"/>
          </a:p>
        </p:txBody>
      </p:sp>
      <p:sp>
        <p:nvSpPr>
          <p:cNvPr id="9" name="Text 4"/>
          <p:cNvSpPr/>
          <p:nvPr/>
        </p:nvSpPr>
        <p:spPr>
          <a:xfrm>
            <a:off x="1837968" y="5287208"/>
            <a:ext cx="1214913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Educação para a realização plena na sociedade.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295" y="5825847"/>
            <a:ext cx="919043" cy="11028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37968" y="6009561"/>
            <a:ext cx="2162651" cy="270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Perspetiva Eclética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1837968" y="6390084"/>
            <a:ext cx="12149137" cy="2940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Complementação das teses individual e social.</a:t>
            </a:r>
            <a:endParaRPr lang="en-US" sz="1400" dirty="0"/>
          </a:p>
        </p:txBody>
      </p:sp>
      <p:sp>
        <p:nvSpPr>
          <p:cNvPr id="13" name="Text 7"/>
          <p:cNvSpPr/>
          <p:nvPr/>
        </p:nvSpPr>
        <p:spPr>
          <a:xfrm>
            <a:off x="643295" y="7135416"/>
            <a:ext cx="13343811" cy="5881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00"/>
              </a:lnSpc>
            </a:pPr>
            <a:r>
              <a:rPr lang="en-US" sz="140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educação não deve focar-se unicamente no desenvolvimento do indivíduo, mas também na preparação para a </a:t>
            </a:r>
            <a:r>
              <a:rPr lang="en-US" sz="1400" b="1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sociedade, </a:t>
            </a:r>
            <a:r>
              <a:rPr lang="pt-PT" sz="1400" b="1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enquanto </a:t>
            </a:r>
            <a:r>
              <a:rPr lang="pt-PT" sz="140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ser social, poder realizar-se plenamente no seio da sociedade (Varela, 2012</a:t>
            </a:r>
            <a:r>
              <a:rPr lang="en-US" sz="1400" b="1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 </a:t>
            </a:r>
            <a:r>
              <a:rPr lang="en-US" sz="1400" b="1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Uma perspetiva eclética visa complementar as teses individual e </a:t>
            </a:r>
            <a:r>
              <a:rPr lang="en-US" sz="1400" b="1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social,</a:t>
            </a:r>
            <a:r>
              <a:rPr lang="pt-PT" sz="1400" b="1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)</a:t>
            </a:r>
            <a:endParaRPr lang="en-US" sz="1400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1980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6051" y="617577"/>
            <a:ext cx="13058299" cy="8836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Epistemologia da </a:t>
            </a:r>
            <a:r>
              <a:rPr lang="en-US" sz="4150" dirty="0" smtClean="0">
                <a:solidFill>
                  <a:srgbClr val="38512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Administração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1366599" y="4081224"/>
            <a:ext cx="3214211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60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Fundamentação Científica</a:t>
            </a:r>
            <a:endParaRPr lang="en-US" sz="2050" dirty="0"/>
          </a:p>
        </p:txBody>
      </p:sp>
      <p:sp>
        <p:nvSpPr>
          <p:cNvPr id="4" name="Text 2"/>
          <p:cNvSpPr/>
          <p:nvPr/>
        </p:nvSpPr>
        <p:spPr>
          <a:xfrm>
            <a:off x="786051" y="4546044"/>
            <a:ext cx="3794760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Conhecimento administrativo com base científica.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033" y="2387918"/>
            <a:ext cx="4570333" cy="45703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571292" y="4188023"/>
            <a:ext cx="335994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1</a:t>
            </a:r>
            <a:endParaRPr lang="en-US" sz="2600" dirty="0"/>
          </a:p>
        </p:txBody>
      </p:sp>
      <p:sp>
        <p:nvSpPr>
          <p:cNvPr id="7" name="Text 4"/>
          <p:cNvSpPr/>
          <p:nvPr/>
        </p:nvSpPr>
        <p:spPr>
          <a:xfrm>
            <a:off x="9937194" y="2854404"/>
            <a:ext cx="3224689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Processos Administrativos</a:t>
            </a:r>
            <a:endParaRPr lang="en-US" sz="2050" dirty="0"/>
          </a:p>
        </p:txBody>
      </p:sp>
      <p:sp>
        <p:nvSpPr>
          <p:cNvPr id="8" name="Text 5"/>
          <p:cNvSpPr/>
          <p:nvPr/>
        </p:nvSpPr>
        <p:spPr>
          <a:xfrm>
            <a:off x="9937194" y="3319224"/>
            <a:ext cx="3907155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Planeamento, organização, direção, coordenação e controle.</a:t>
            </a:r>
            <a:endParaRPr lang="en-US" sz="17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033" y="2387918"/>
            <a:ext cx="4570333" cy="457033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173164" y="3235881"/>
            <a:ext cx="335994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</a:t>
            </a:r>
            <a:endParaRPr lang="en-US" sz="2600" dirty="0"/>
          </a:p>
        </p:txBody>
      </p:sp>
      <p:sp>
        <p:nvSpPr>
          <p:cNvPr id="11" name="Text 7"/>
          <p:cNvSpPr/>
          <p:nvPr/>
        </p:nvSpPr>
        <p:spPr>
          <a:xfrm>
            <a:off x="9937194" y="5307925"/>
            <a:ext cx="3597950" cy="330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Conhecimento Sistematizado</a:t>
            </a:r>
            <a:endParaRPr lang="en-US" sz="2050" dirty="0"/>
          </a:p>
        </p:txBody>
      </p:sp>
      <p:sp>
        <p:nvSpPr>
          <p:cNvPr id="12" name="Text 8"/>
          <p:cNvSpPr/>
          <p:nvPr/>
        </p:nvSpPr>
        <p:spPr>
          <a:xfrm>
            <a:off x="9937194" y="5772745"/>
            <a:ext cx="3907155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Produzido segundo critérios universais de investigação.</a:t>
            </a:r>
            <a:endParaRPr lang="en-US" sz="17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0033" y="2322909"/>
            <a:ext cx="4570333" cy="4570333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696914" y="5965150"/>
            <a:ext cx="335994" cy="4200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2600" dirty="0">
                <a:solidFill>
                  <a:srgbClr val="3A363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3</a:t>
            </a:r>
            <a:endParaRPr lang="en-US" sz="2600" dirty="0"/>
          </a:p>
        </p:txBody>
      </p:sp>
      <p:sp>
        <p:nvSpPr>
          <p:cNvPr id="15" name="Text 10"/>
          <p:cNvSpPr/>
          <p:nvPr/>
        </p:nvSpPr>
        <p:spPr>
          <a:xfrm>
            <a:off x="658788" y="7036668"/>
            <a:ext cx="13058299" cy="7188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epistemologia da administração busca fundamentar cientificamente o conhecimento administrativo. A administração, </a:t>
            </a:r>
            <a:r>
              <a:rPr lang="en-US" sz="1750" dirty="0" smtClean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come epistememologia, </a:t>
            </a:r>
            <a:r>
              <a:rPr lang="en-US" sz="1750" dirty="0">
                <a:solidFill>
                  <a:srgbClr val="3A363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envolve a possibilidade de fundamentar cientificamente o conhecimento administrativo.</a:t>
            </a:r>
            <a:endParaRPr lang="en-US" sz="1750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8514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42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714" y="3497818"/>
            <a:ext cx="9683829" cy="681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2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Administração: Ciência, Técnica e Arte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62714" y="4505682"/>
            <a:ext cx="13104971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Administração é uma ciência social, técnica e arte que planeia, organiza, dirige e controla os recursos da organização para obter o máximo benefício, seja económico ou social, dependendo dos objetivos.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762714" y="5448300"/>
            <a:ext cx="13104971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Jiménez </a:t>
            </a:r>
            <a:r>
              <a:rPr lang="en-US" sz="170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Castro ( ) </a:t>
            </a: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define-a como uma ciência social com princípios, técnicas e práticas aplicadas a grupos humanos, permitindo sistemas racionais de esforço cooperativo para alcançar propósitos comuns.</a:t>
            </a:r>
            <a:endParaRPr lang="en-US" sz="1700" dirty="0"/>
          </a:p>
        </p:txBody>
      </p:sp>
      <p:sp>
        <p:nvSpPr>
          <p:cNvPr id="6" name="Shape 3"/>
          <p:cNvSpPr/>
          <p:nvPr/>
        </p:nvSpPr>
        <p:spPr>
          <a:xfrm>
            <a:off x="762714" y="6636068"/>
            <a:ext cx="490299" cy="490299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51" y="6676906"/>
            <a:ext cx="326827" cy="40862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70898" y="6636068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Ciência Social</a:t>
            </a:r>
            <a:endParaRPr lang="en-US" sz="2100" dirty="0"/>
          </a:p>
        </p:txBody>
      </p:sp>
      <p:sp>
        <p:nvSpPr>
          <p:cNvPr id="9" name="Text 5"/>
          <p:cNvSpPr/>
          <p:nvPr/>
        </p:nvSpPr>
        <p:spPr>
          <a:xfrm>
            <a:off x="1470898" y="7107317"/>
            <a:ext cx="3514844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Baseada em princípios e teorias.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5203627" y="6636068"/>
            <a:ext cx="490299" cy="490299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363" y="6676906"/>
            <a:ext cx="326827" cy="40862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5911810" y="6636068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Técnica</a:t>
            </a:r>
            <a:endParaRPr lang="en-US" sz="2100" dirty="0"/>
          </a:p>
        </p:txBody>
      </p:sp>
      <p:sp>
        <p:nvSpPr>
          <p:cNvPr id="13" name="Text 8"/>
          <p:cNvSpPr/>
          <p:nvPr/>
        </p:nvSpPr>
        <p:spPr>
          <a:xfrm>
            <a:off x="5911810" y="7107317"/>
            <a:ext cx="3514844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Utilização de métodos e ferramentas.</a:t>
            </a:r>
            <a:endParaRPr lang="en-US" sz="1700" dirty="0"/>
          </a:p>
        </p:txBody>
      </p:sp>
      <p:sp>
        <p:nvSpPr>
          <p:cNvPr id="14" name="Shape 9"/>
          <p:cNvSpPr/>
          <p:nvPr/>
        </p:nvSpPr>
        <p:spPr>
          <a:xfrm>
            <a:off x="9644539" y="6636068"/>
            <a:ext cx="490299" cy="490299"/>
          </a:xfrm>
          <a:prstGeom prst="roundRect">
            <a:avLst>
              <a:gd name="adj" fmla="val 6668"/>
            </a:avLst>
          </a:prstGeom>
          <a:solidFill>
            <a:srgbClr val="F3EEE3"/>
          </a:solidFill>
          <a:ln/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6275" y="6676906"/>
            <a:ext cx="326827" cy="408623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0352723" y="6636068"/>
            <a:ext cx="2724269" cy="340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Arte</a:t>
            </a:r>
            <a:endParaRPr lang="en-US" sz="2100" dirty="0"/>
          </a:p>
        </p:txBody>
      </p:sp>
      <p:sp>
        <p:nvSpPr>
          <p:cNvPr id="17" name="Text 11"/>
          <p:cNvSpPr/>
          <p:nvPr/>
        </p:nvSpPr>
        <p:spPr>
          <a:xfrm>
            <a:off x="10352723" y="7107317"/>
            <a:ext cx="3514844" cy="3487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Habilidade de aplicar o conhecimento.</a:t>
            </a:r>
            <a:endParaRPr lang="en-US" sz="1700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4504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7058"/>
            <a:ext cx="115810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Administração como Ciência, Técnica e Arte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4528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Ciência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033957"/>
            <a:ext cx="3978116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Administração como ciência é um ramo do conhecimento que estuda a atividade humana administrativa, buscando satisfazer necessidades com o uso racional de recursos.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34528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Técnica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4033957"/>
            <a:ext cx="3978116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técnica administrativa opera e transforma a realidade, aplicando normas e procedimentos com rigor, baseada em programas definidos.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345281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Arte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581322" y="4033957"/>
            <a:ext cx="4268861" cy="18997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850"/>
              </a:lnSpc>
            </a:pPr>
            <a:r>
              <a:rPr lang="en-US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A arte administrativa capta e comunica a realidade de forma </a:t>
            </a:r>
            <a:r>
              <a:rPr lang="en-US" sz="175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subjetiva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não 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busca a explicação nem a compreensão da realidade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administrativa </a:t>
            </a:r>
            <a:r>
              <a:rPr lang="pt-PT" sz="17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(tal como a ciência), mas sim visa tornar possível </a:t>
            </a:r>
            <a:r>
              <a:rPr lang="pt-PT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en-US" sz="1750" dirty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endParaRPr lang="en-US" sz="175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3008990" y="7714327"/>
            <a:ext cx="1532943" cy="369332"/>
          </a:xfrm>
          <a:prstGeom prst="rect">
            <a:avLst/>
          </a:prstGeom>
          <a:solidFill>
            <a:srgbClr val="FFFCF5"/>
          </a:solidFill>
        </p:spPr>
        <p:txBody>
          <a:bodyPr wrap="square" rtlCol="0">
            <a:spAutoFit/>
          </a:bodyPr>
          <a:lstStyle/>
          <a:p>
            <a:endParaRPr lang="pt-P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1656</Words>
  <Application>Microsoft Office PowerPoint</Application>
  <PresentationFormat>Personalizados</PresentationFormat>
  <Paragraphs>228</Paragraphs>
  <Slides>24</Slides>
  <Notes>24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1" baseType="lpstr">
      <vt:lpstr>Arial</vt:lpstr>
      <vt:lpstr>MuseoModerno Medium</vt:lpstr>
      <vt:lpstr>Source Sans Pro Medium</vt:lpstr>
      <vt:lpstr>Calibri</vt:lpstr>
      <vt:lpstr>Source Sans Pro</vt:lpstr>
      <vt:lpstr>Lora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Conta Microsoft</cp:lastModifiedBy>
  <cp:revision>20</cp:revision>
  <dcterms:created xsi:type="dcterms:W3CDTF">2025-04-01T11:02:05Z</dcterms:created>
  <dcterms:modified xsi:type="dcterms:W3CDTF">2025-04-07T14:06:54Z</dcterms:modified>
</cp:coreProperties>
</file>